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94533a21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94533a21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94533a21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94533a21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94533a21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94533a21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94533a21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94533a21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94533a21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94533a21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94533a21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94533a21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94533a21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94533a21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94533a21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94533a21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94533a21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94533a21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94533a21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94533a21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94533a21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94533a21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94533a21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94533a21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94533a21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94533a21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94533a21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94533a21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94533a21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94533a21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94533a21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94533a21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94533a21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94533a21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445436168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44543616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530212ce3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530212c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530212ce3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530212ce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445436168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44543616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530212ce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530212ce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94533a21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94533a21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ipavlov.ai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s://en.wikipedia.org/wiki/Undirected_graph" TargetMode="External"/><Relationship Id="rId5" Type="http://schemas.openxmlformats.org/officeDocument/2006/relationships/hyperlink" Target="https://en.wikipedia.org/wiki/Vertex_(graph_theory)" TargetMode="External"/><Relationship Id="rId6" Type="http://schemas.openxmlformats.org/officeDocument/2006/relationships/hyperlink" Target="https://en.wikipedia.org/wiki/Path_(graph_theory)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Lecture 4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NLP&amp;Visualization</a:t>
            </a:r>
            <a:endParaRPr sz="2400"/>
          </a:p>
        </p:txBody>
      </p:sp>
      <p:sp>
        <p:nvSpPr>
          <p:cNvPr id="69" name="Google Shape;69;p13"/>
          <p:cNvSpPr txBox="1"/>
          <p:nvPr/>
        </p:nvSpPr>
        <p:spPr>
          <a:xfrm>
            <a:off x="477775" y="3792850"/>
            <a:ext cx="25728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Provilkov Ivan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iv.provilkov@gmail.com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413550" y="4414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Some words about attention</a:t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413550" y="1796350"/>
            <a:ext cx="3657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Attention provides a solution to the bottleneck problem</a:t>
            </a:r>
            <a:endParaRPr sz="1800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768" y="1209175"/>
            <a:ext cx="3984058" cy="39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460950" y="5448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Some words about attention</a:t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633250" y="1757575"/>
            <a:ext cx="7986600" cy="3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Having encoder hidden states we multiply them by current decoder hidden states.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We use softmax to get probabilities (scores).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We sum encoder hidden states with softmax score to get attention output.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Finally we concatenate attention output with decoder hidden state and proceed them to the decoder to generate next token.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460950" y="6482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Also, now you are able to draw such pretty pictures. (Attention)</a:t>
            </a:r>
            <a:endParaRPr/>
          </a:p>
        </p:txBody>
      </p:sp>
      <p:sp>
        <p:nvSpPr>
          <p:cNvPr id="142" name="Google Shape;142;p24"/>
          <p:cNvSpPr txBox="1"/>
          <p:nvPr/>
        </p:nvSpPr>
        <p:spPr>
          <a:xfrm>
            <a:off x="633250" y="1602500"/>
            <a:ext cx="7986600" cy="3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125" y="1662650"/>
            <a:ext cx="638175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1020950" y="4824950"/>
            <a:ext cx="74826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Neural machine translation by jointly learning to align and translate, Bahdanau et al.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483275" y="724925"/>
            <a:ext cx="59259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Returning to the problems: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Memory access</a:t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375" y="1506425"/>
            <a:ext cx="7113151" cy="34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/>
        </p:nvSpPr>
        <p:spPr>
          <a:xfrm>
            <a:off x="483275" y="724925"/>
            <a:ext cx="59259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Understanding</a:t>
            </a: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299175" y="1829575"/>
            <a:ext cx="8664600" cy="22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Neural networks still do not know anything about goals and intentions.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Translation systems do not see relations between sentences in bit texts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Many systems start working bad if you change scope of work, even slightly.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Also, it is difficult to say what do you want via sentence to machine.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483275" y="724925"/>
            <a:ext cx="59259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Single task learning</a:t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273" y="2108675"/>
            <a:ext cx="3789875" cy="25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257100" y="2108675"/>
            <a:ext cx="4725300" cy="22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There is no general architecture for any task.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Every model is specified, so we have not got general NLP approach. Consequently, we do not reach best possible quality.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/>
        </p:nvSpPr>
        <p:spPr>
          <a:xfrm>
            <a:off x="483275" y="724925"/>
            <a:ext cx="59259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Possible solution: Multi-task learning</a:t>
            </a:r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57100" y="1933125"/>
            <a:ext cx="4725300" cy="24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We can use one model to do several things at the same time.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example, you can make RNN model with many heads, each for different task: tagging, translation, language model...</a:t>
            </a:r>
            <a:endParaRPr sz="1800"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550" y="1792499"/>
            <a:ext cx="3649050" cy="291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/>
        </p:nvSpPr>
        <p:spPr>
          <a:xfrm>
            <a:off x="483275" y="724925"/>
            <a:ext cx="59259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Multi-task learning</a:t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257100" y="1933125"/>
            <a:ext cx="4242000" cy="24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And it works.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This method helps to improve score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in different tasks in comparison with single-task models.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700" y="964230"/>
            <a:ext cx="4725300" cy="39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257100" y="4049925"/>
            <a:ext cx="40734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1200"/>
              <a:t>A Joint Many-Task Model: Growing a Neural Network for Multiple NLP Tasks, Hashimoto et al.</a:t>
            </a: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/>
        </p:nvSpPr>
        <p:spPr>
          <a:xfrm>
            <a:off x="483275" y="724925"/>
            <a:ext cx="59259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Non text data</a:t>
            </a:r>
            <a:endParaRPr/>
          </a:p>
        </p:txBody>
      </p:sp>
      <p:sp>
        <p:nvSpPr>
          <p:cNvPr id="190" name="Google Shape;190;p30"/>
          <p:cNvSpPr txBox="1"/>
          <p:nvPr/>
        </p:nvSpPr>
        <p:spPr>
          <a:xfrm>
            <a:off x="257100" y="1933125"/>
            <a:ext cx="4242000" cy="24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1" name="Google Shape;191;p30"/>
          <p:cNvSpPr txBox="1"/>
          <p:nvPr/>
        </p:nvSpPr>
        <p:spPr>
          <a:xfrm>
            <a:off x="1392300" y="1461350"/>
            <a:ext cx="6627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/>
        </p:nvSpPr>
        <p:spPr>
          <a:xfrm>
            <a:off x="425750" y="1898600"/>
            <a:ext cx="85035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In some tasks we need to take or produce information without words at all.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example, images or databases.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/>
        </p:nvSpPr>
        <p:spPr>
          <a:xfrm>
            <a:off x="483275" y="724925"/>
            <a:ext cx="59259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Databases</a:t>
            </a:r>
            <a:endParaRPr/>
          </a:p>
        </p:txBody>
      </p:sp>
      <p:sp>
        <p:nvSpPr>
          <p:cNvPr id="199" name="Google Shape;199;p31"/>
          <p:cNvSpPr txBox="1"/>
          <p:nvPr/>
        </p:nvSpPr>
        <p:spPr>
          <a:xfrm>
            <a:off x="257100" y="1933125"/>
            <a:ext cx="4242000" cy="24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377" y="2108650"/>
            <a:ext cx="6693253" cy="303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/>
        </p:nvSpPr>
        <p:spPr>
          <a:xfrm>
            <a:off x="3026275" y="1726000"/>
            <a:ext cx="5856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highlight>
                  <a:srgbClr val="FFFFFF"/>
                </a:highlight>
              </a:rPr>
              <a:t>Seq2SQL: Generating Structured Queries from Natural Language using Reinforcement Learning, Zhong et al.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Plan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Projects presentations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Overview of tasks and open problems in NLP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iPavlov, not only dialog system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/>
        </p:nvSpPr>
        <p:spPr>
          <a:xfrm>
            <a:off x="483275" y="724925"/>
            <a:ext cx="59259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Databases</a:t>
            </a:r>
            <a:endParaRPr/>
          </a:p>
        </p:txBody>
      </p:sp>
      <p:sp>
        <p:nvSpPr>
          <p:cNvPr id="208" name="Google Shape;208;p32"/>
          <p:cNvSpPr txBox="1"/>
          <p:nvPr/>
        </p:nvSpPr>
        <p:spPr>
          <a:xfrm>
            <a:off x="257100" y="1933125"/>
            <a:ext cx="4242000" cy="24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" y="1741826"/>
            <a:ext cx="9143999" cy="274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/>
        </p:nvSpPr>
        <p:spPr>
          <a:xfrm>
            <a:off x="483275" y="724925"/>
            <a:ext cx="59259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3"/>
          <p:cNvSpPr txBox="1"/>
          <p:nvPr>
            <p:ph type="title"/>
          </p:nvPr>
        </p:nvSpPr>
        <p:spPr>
          <a:xfrm>
            <a:off x="460950" y="7553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Images, visual QA</a:t>
            </a:r>
            <a:endParaRPr/>
          </a:p>
        </p:txBody>
      </p:sp>
      <p:sp>
        <p:nvSpPr>
          <p:cNvPr id="216" name="Google Shape;216;p33"/>
          <p:cNvSpPr txBox="1"/>
          <p:nvPr/>
        </p:nvSpPr>
        <p:spPr>
          <a:xfrm>
            <a:off x="257100" y="1933125"/>
            <a:ext cx="4242000" cy="24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50" y="1736574"/>
            <a:ext cx="7843099" cy="28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/>
        </p:nvSpPr>
        <p:spPr>
          <a:xfrm>
            <a:off x="4890350" y="3072300"/>
            <a:ext cx="6627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/>
        </p:nvSpPr>
        <p:spPr>
          <a:xfrm>
            <a:off x="368225" y="4752275"/>
            <a:ext cx="72261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VQA: Visual Question Answering, Agrawal et al.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Remnant</a:t>
            </a:r>
            <a:endParaRPr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71900" y="1919075"/>
            <a:ext cx="7836000" cy="26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>
                <a:solidFill>
                  <a:srgbClr val="000000"/>
                </a:solidFill>
              </a:rPr>
              <a:t>Comprehensive Question Answering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>
                <a:solidFill>
                  <a:srgbClr val="000000"/>
                </a:solidFill>
              </a:rPr>
              <a:t>Fast learning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>
                <a:solidFill>
                  <a:srgbClr val="000000"/>
                </a:solidFill>
              </a:rPr>
              <a:t>Few examples learning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iPavlov</a:t>
            </a:r>
            <a:endParaRPr/>
          </a:p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471900" y="1919075"/>
            <a:ext cx="7836000" cy="26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chemeClr val="hlink"/>
                </a:solidFill>
                <a:hlinkClick r:id="rId3"/>
              </a:rPr>
              <a:t>https://ipavlov.ai/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Mostly known for working with their dialog system.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But they also provide some useful features.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iPavlov</a:t>
            </a:r>
            <a:endParaRPr/>
          </a:p>
        </p:txBody>
      </p:sp>
      <p:sp>
        <p:nvSpPr>
          <p:cNvPr id="237" name="Google Shape;237;p36"/>
          <p:cNvSpPr txBox="1"/>
          <p:nvPr>
            <p:ph idx="2" type="body"/>
          </p:nvPr>
        </p:nvSpPr>
        <p:spPr>
          <a:xfrm>
            <a:off x="598350" y="1919075"/>
            <a:ext cx="8095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800">
                <a:solidFill>
                  <a:srgbClr val="000000"/>
                </a:solidFill>
              </a:rPr>
              <a:t>Named entity recognition</a:t>
            </a:r>
            <a:r>
              <a:rPr lang="ru">
                <a:solidFill>
                  <a:srgbClr val="000000"/>
                </a:solidFill>
              </a:rPr>
              <a:t>, </a:t>
            </a:r>
            <a:r>
              <a:rPr lang="ru" sz="1800">
                <a:solidFill>
                  <a:srgbClr val="000000"/>
                </a:solidFill>
              </a:rPr>
              <a:t>they provide pretrained baseline for events, persons, goods and so on. Also they have a cold start model, that you can use for further improvements.</a:t>
            </a:r>
            <a:r>
              <a:rPr lang="ru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>
                <a:solidFill>
                  <a:srgbClr val="000000"/>
                </a:solidFill>
              </a:rPr>
              <a:t>Text classification. There are CNN, BiLSTM, BiLSTM + CNN, BiLSTM+Attention models pretrained for different tasks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...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iPavlov</a:t>
            </a:r>
            <a:endParaRPr/>
          </a:p>
        </p:txBody>
      </p:sp>
      <p:sp>
        <p:nvSpPr>
          <p:cNvPr id="243" name="Google Shape;243;p37"/>
          <p:cNvSpPr txBox="1"/>
          <p:nvPr>
            <p:ph idx="2" type="body"/>
          </p:nvPr>
        </p:nvSpPr>
        <p:spPr>
          <a:xfrm>
            <a:off x="598350" y="1919075"/>
            <a:ext cx="8095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Sentence similarity ranking, Siames NN learned to predict appropriate answer knowing context. It is good for semantic ranking.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Morphological tagger CharCNN + BiLSTM. Also, you can train it on any dataset for tagging.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TFIDF document ranker. </a:t>
            </a: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Analogically</a:t>
            </a: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pretrained. 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…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iPavlov</a:t>
            </a:r>
            <a:endParaRPr/>
          </a:p>
        </p:txBody>
      </p:sp>
      <p:sp>
        <p:nvSpPr>
          <p:cNvPr id="249" name="Google Shape;249;p38"/>
          <p:cNvSpPr txBox="1"/>
          <p:nvPr>
            <p:ph idx="2" type="body"/>
          </p:nvPr>
        </p:nvSpPr>
        <p:spPr>
          <a:xfrm>
            <a:off x="598350" y="1919075"/>
            <a:ext cx="8095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Open domain Question Answering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ELMO embeddings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Fasttext embeddings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…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And all this stuff is available for both Russian and English languages!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/>
              <a:t>Thank you for your attention. 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Dependency Parsing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088" y="3227186"/>
            <a:ext cx="6671723" cy="11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1406400" y="1889050"/>
            <a:ext cx="65124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Dependency structure shows relations between words in sentences.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Structure usually is the tree -</a:t>
            </a:r>
            <a:r>
              <a:rPr lang="ru" sz="1800">
                <a:highlight>
                  <a:srgbClr val="FFFFFF"/>
                </a:highlight>
              </a:rPr>
              <a:t> </a:t>
            </a:r>
            <a:r>
              <a:rPr lang="ru" sz="1800">
                <a:highlight>
                  <a:srgbClr val="FFFFFF"/>
                </a:highlight>
                <a:uFill>
                  <a:noFill/>
                </a:uFill>
                <a:hlinkClick r:id="rId4"/>
              </a:rPr>
              <a:t>undirected graph</a:t>
            </a:r>
            <a:r>
              <a:rPr lang="ru" sz="1800">
                <a:highlight>
                  <a:srgbClr val="FFFFFF"/>
                </a:highlight>
              </a:rPr>
              <a:t> in which any two </a:t>
            </a:r>
            <a:r>
              <a:rPr lang="ru" sz="1800">
                <a:highlight>
                  <a:srgbClr val="FFFFFF"/>
                </a:highlight>
                <a:uFill>
                  <a:noFill/>
                </a:uFill>
                <a:hlinkClick r:id="rId5"/>
              </a:rPr>
              <a:t>vertices</a:t>
            </a:r>
            <a:r>
              <a:rPr lang="ru" sz="1800">
                <a:highlight>
                  <a:srgbClr val="FFFFFF"/>
                </a:highlight>
              </a:rPr>
              <a:t> are connected by </a:t>
            </a:r>
            <a:r>
              <a:rPr i="1" lang="ru" sz="1800">
                <a:highlight>
                  <a:srgbClr val="FFFFFF"/>
                </a:highlight>
              </a:rPr>
              <a:t>exactly one</a:t>
            </a:r>
            <a:r>
              <a:rPr lang="ru" sz="1800">
                <a:highlight>
                  <a:srgbClr val="FFFFFF"/>
                </a:highlight>
              </a:rPr>
              <a:t> </a:t>
            </a:r>
            <a:r>
              <a:rPr lang="ru" sz="1800">
                <a:highlight>
                  <a:srgbClr val="FFFFFF"/>
                </a:highlight>
                <a:uFill>
                  <a:noFill/>
                </a:uFill>
                <a:hlinkClick r:id="rId6"/>
              </a:rPr>
              <a:t>path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Dependency Parsing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688" y="1706275"/>
            <a:ext cx="4354526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Dependency Parsing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71900" y="18055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different ways to define rules, and they will have different profit.</a:t>
            </a:r>
            <a:br>
              <a:rPr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parsing methods are neural now.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471900" y="3544075"/>
            <a:ext cx="6789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0000"/>
                </a:solidFill>
              </a:rPr>
              <a:t>Question</a:t>
            </a:r>
            <a:r>
              <a:rPr lang="ru" sz="1800"/>
              <a:t>: Why do we need dependency parsing?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Tagging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437250" y="2036700"/>
            <a:ext cx="82566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Example: Part Of Speech (POS) tagging.</a:t>
            </a:r>
            <a:endParaRPr sz="18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000" y="2968800"/>
            <a:ext cx="6348000" cy="18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494800" y="840000"/>
            <a:ext cx="44301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Tagging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471900" y="18055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Having appropriate dataset you</a:t>
            </a:r>
            <a:r>
              <a:rPr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tag everything that you want, for example different name entities.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taggers are usually neural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Slightly later you will understand why we are talking about this.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/>
        </p:nvSpPr>
        <p:spPr>
          <a:xfrm>
            <a:off x="483275" y="724925"/>
            <a:ext cx="59259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Discussion about problems</a:t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460275" y="1944625"/>
            <a:ext cx="8353800" cy="25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Deep neural networks allow us to solve many problems really great,</a:t>
            </a:r>
            <a:br>
              <a:rPr lang="ru" sz="1800"/>
            </a:br>
            <a:r>
              <a:rPr lang="ru" sz="1800"/>
              <a:t>you can use things like BiLSTM with Attention in a lot of tasks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But there are still some problems and open questions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Some words about attention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574" y="2423950"/>
            <a:ext cx="5464750" cy="27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646175" y="1744650"/>
            <a:ext cx="40062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0000"/>
                </a:solidFill>
              </a:rPr>
              <a:t>Question: </a:t>
            </a:r>
            <a:r>
              <a:rPr lang="ru" sz="1800"/>
              <a:t>Where is the problem?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